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1" r:id="rId24"/>
    <p:sldId id="279" r:id="rId25"/>
    <p:sldId id="280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plotArea>
      <c:layout/>
      <c:pie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Sheet1!$H$8:$H$9</c:f>
              <c:strCache>
                <c:ptCount val="2"/>
                <c:pt idx="0">
                  <c:v>მდედრობითი</c:v>
                </c:pt>
                <c:pt idx="1">
                  <c:v>მამრობითი</c:v>
                </c:pt>
              </c:strCache>
            </c:strRef>
          </c:cat>
          <c:val>
            <c:numRef>
              <c:f>Sheet1!$I$8:$I$9</c:f>
              <c:numCache>
                <c:formatCode>0%</c:formatCode>
                <c:ptCount val="2"/>
                <c:pt idx="0">
                  <c:v>0.7400000000000001</c:v>
                </c:pt>
                <c:pt idx="1">
                  <c:v>0.26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Sheet1!$I$11:$I$12</c:f>
              <c:strCache>
                <c:ptCount val="2"/>
                <c:pt idx="0">
                  <c:v>არა</c:v>
                </c:pt>
                <c:pt idx="1">
                  <c:v>დიახ</c:v>
                </c:pt>
              </c:strCache>
            </c:strRef>
          </c:cat>
          <c:val>
            <c:numRef>
              <c:f>Sheet1!$J$11:$J$12</c:f>
              <c:numCache>
                <c:formatCode>0%</c:formatCode>
                <c:ptCount val="2"/>
                <c:pt idx="0">
                  <c:v>0.79</c:v>
                </c:pt>
                <c:pt idx="1">
                  <c:v>0.21000000000000002</c:v>
                </c:pt>
              </c:numCache>
            </c:numRef>
          </c:val>
        </c:ser>
        <c:dLbls>
          <c:showVal val="1"/>
        </c:dLbls>
        <c:overlap val="-25"/>
        <c:axId val="54721920"/>
        <c:axId val="54617216"/>
      </c:barChart>
      <c:catAx>
        <c:axId val="54721920"/>
        <c:scaling>
          <c:orientation val="minMax"/>
        </c:scaling>
        <c:axPos val="b"/>
        <c:majorTickMark val="none"/>
        <c:tickLblPos val="nextTo"/>
        <c:crossAx val="54617216"/>
        <c:crosses val="autoZero"/>
        <c:auto val="1"/>
        <c:lblAlgn val="ctr"/>
        <c:lblOffset val="100"/>
      </c:catAx>
      <c:valAx>
        <c:axId val="54617216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54721920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'[New Microsoft Office Excel Worksheet.xlsx]Sheet1'!$I$10</c:f>
              <c:strCache>
                <c:ptCount val="1"/>
                <c:pt idx="0">
                  <c:v>დიახ</c:v>
                </c:pt>
              </c:strCache>
            </c:strRef>
          </c:tx>
          <c:dLbls>
            <c:showPercent val="1"/>
            <c:showLeaderLines val="1"/>
          </c:dLbls>
          <c:val>
            <c:numRef>
              <c:f>'[New Microsoft Office Excel Worksheet.xlsx]Sheet1'!$J$10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Sheet1!$H$11:$H$13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ზოგი საგნის არის, ზოგის არა</c:v>
                </c:pt>
              </c:strCache>
            </c:strRef>
          </c:cat>
          <c:val>
            <c:numRef>
              <c:f>Sheet1!$I$11:$I$13</c:f>
              <c:numCache>
                <c:formatCode>0%</c:formatCode>
                <c:ptCount val="3"/>
                <c:pt idx="0">
                  <c:v>0.88</c:v>
                </c:pt>
                <c:pt idx="1">
                  <c:v>8.0000000000000016E-2</c:v>
                </c:pt>
                <c:pt idx="2">
                  <c:v>4.0000000000000008E-2</c:v>
                </c:pt>
              </c:numCache>
            </c:numRef>
          </c:val>
        </c:ser>
        <c:dLbls>
          <c:showVal val="1"/>
        </c:dLbls>
        <c:overlap val="-25"/>
        <c:axId val="54737920"/>
        <c:axId val="54743808"/>
      </c:barChart>
      <c:catAx>
        <c:axId val="54737920"/>
        <c:scaling>
          <c:orientation val="minMax"/>
        </c:scaling>
        <c:axPos val="b"/>
        <c:majorTickMark val="none"/>
        <c:tickLblPos val="nextTo"/>
        <c:crossAx val="54743808"/>
        <c:crosses val="autoZero"/>
        <c:auto val="1"/>
        <c:lblAlgn val="ctr"/>
        <c:lblOffset val="100"/>
      </c:catAx>
      <c:valAx>
        <c:axId val="54743808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54737920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cat>
            <c:strRef>
              <c:f>Sheet1!$H$9:$H$10</c:f>
              <c:strCache>
                <c:ptCount val="2"/>
                <c:pt idx="0">
                  <c:v>მე არ ვიყავი ლექციაზე და შემდეგ აღარ მომიძიებია</c:v>
                </c:pt>
                <c:pt idx="1">
                  <c:v>ლექტორს არ უხსენებია სილაბუსი</c:v>
                </c:pt>
              </c:strCache>
            </c:strRef>
          </c:cat>
          <c:val>
            <c:numRef>
              <c:f>Sheet1!$I$9:$I$10</c:f>
              <c:numCache>
                <c:formatCode>0%</c:formatCode>
                <c:ptCount val="2"/>
                <c:pt idx="0">
                  <c:v>0.8600000000000001</c:v>
                </c:pt>
                <c:pt idx="1">
                  <c:v>0.14000000000000001</c:v>
                </c:pt>
              </c:numCache>
            </c:numRef>
          </c:val>
        </c:ser>
        <c:dLbls>
          <c:showVal val="1"/>
        </c:dLbls>
        <c:overlap val="-25"/>
        <c:axId val="54776192"/>
        <c:axId val="54777728"/>
      </c:barChart>
      <c:catAx>
        <c:axId val="54776192"/>
        <c:scaling>
          <c:orientation val="minMax"/>
        </c:scaling>
        <c:axPos val="l"/>
        <c:majorTickMark val="none"/>
        <c:tickLblPos val="nextTo"/>
        <c:crossAx val="54777728"/>
        <c:crosses val="autoZero"/>
        <c:auto val="1"/>
        <c:lblAlgn val="ctr"/>
        <c:lblOffset val="100"/>
      </c:catAx>
      <c:valAx>
        <c:axId val="54777728"/>
        <c:scaling>
          <c:orientation val="minMax"/>
        </c:scaling>
        <c:delete val="1"/>
        <c:axPos val="b"/>
        <c:numFmt formatCode="0%" sourceLinked="1"/>
        <c:tickLblPos val="none"/>
        <c:crossAx val="54776192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Sheet1!$G$10:$G$12</c:f>
              <c:strCache>
                <c:ptCount val="3"/>
                <c:pt idx="0">
                  <c:v>ძალიან ბევრჯერ</c:v>
                </c:pt>
                <c:pt idx="1">
                  <c:v>მიჭირს პასუხის გაცემა</c:v>
                </c:pt>
                <c:pt idx="2">
                  <c:v>არც ერთხელ</c:v>
                </c:pt>
              </c:strCache>
            </c:strRef>
          </c:cat>
          <c:val>
            <c:numRef>
              <c:f>Sheet1!$H$10:$H$12</c:f>
              <c:numCache>
                <c:formatCode>0%</c:formatCode>
                <c:ptCount val="3"/>
                <c:pt idx="0">
                  <c:v>0.7400000000000001</c:v>
                </c:pt>
                <c:pt idx="1">
                  <c:v>0.19</c:v>
                </c:pt>
                <c:pt idx="2">
                  <c:v>7.0000000000000021E-2</c:v>
                </c:pt>
              </c:numCache>
            </c:numRef>
          </c:val>
        </c:ser>
        <c:dLbls>
          <c:showVal val="1"/>
        </c:dLbls>
        <c:shape val="box"/>
        <c:axId val="54880128"/>
        <c:axId val="54881664"/>
        <c:axId val="0"/>
      </c:bar3DChart>
      <c:catAx>
        <c:axId val="54880128"/>
        <c:scaling>
          <c:orientation val="minMax"/>
        </c:scaling>
        <c:axPos val="b"/>
        <c:majorTickMark val="none"/>
        <c:tickLblPos val="nextTo"/>
        <c:crossAx val="54881664"/>
        <c:crosses val="autoZero"/>
        <c:auto val="1"/>
        <c:lblAlgn val="ctr"/>
        <c:lblOffset val="100"/>
      </c:catAx>
      <c:valAx>
        <c:axId val="54881664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54880128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cat>
            <c:strRef>
              <c:f>Sheet1!$I$10:$I$11</c:f>
              <c:strCache>
                <c:ptCount val="2"/>
                <c:pt idx="0">
                  <c:v>სწორი პასუხი</c:v>
                </c:pt>
                <c:pt idx="1">
                  <c:v>არ ვიცი</c:v>
                </c:pt>
              </c:strCache>
            </c:strRef>
          </c:cat>
          <c:val>
            <c:numRef>
              <c:f>Sheet1!$J$10:$J$11</c:f>
              <c:numCache>
                <c:formatCode>0%</c:formatCode>
                <c:ptCount val="2"/>
                <c:pt idx="0">
                  <c:v>0.87000000000000011</c:v>
                </c:pt>
                <c:pt idx="1">
                  <c:v>0.13</c:v>
                </c:pt>
              </c:numCache>
            </c:numRef>
          </c:val>
        </c:ser>
        <c:dLbls>
          <c:showVal val="1"/>
        </c:dLbls>
        <c:overlap val="-25"/>
        <c:axId val="54905856"/>
        <c:axId val="54924032"/>
      </c:barChart>
      <c:catAx>
        <c:axId val="54905856"/>
        <c:scaling>
          <c:orientation val="minMax"/>
        </c:scaling>
        <c:axPos val="l"/>
        <c:majorTickMark val="none"/>
        <c:tickLblPos val="nextTo"/>
        <c:crossAx val="54924032"/>
        <c:crosses val="autoZero"/>
        <c:auto val="1"/>
        <c:lblAlgn val="ctr"/>
        <c:lblOffset val="100"/>
      </c:catAx>
      <c:valAx>
        <c:axId val="54924032"/>
        <c:scaling>
          <c:orientation val="minMax"/>
        </c:scaling>
        <c:delete val="1"/>
        <c:axPos val="b"/>
        <c:numFmt formatCode="0%" sourceLinked="1"/>
        <c:tickLblPos val="none"/>
        <c:crossAx val="54905856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Sheet1!$H$9:$H$11</c:f>
              <c:strCache>
                <c:ptCount val="3"/>
                <c:pt idx="0">
                  <c:v>არც ერთხელ</c:v>
                </c:pt>
                <c:pt idx="1">
                  <c:v>ძალიან ბევრჯერ</c:v>
                </c:pt>
                <c:pt idx="2">
                  <c:v>მიჭირს პასუხის გაცემა</c:v>
                </c:pt>
              </c:strCache>
            </c:strRef>
          </c:cat>
          <c:val>
            <c:numRef>
              <c:f>Sheet1!$I$9:$I$11</c:f>
              <c:numCache>
                <c:formatCode>0%</c:formatCode>
                <c:ptCount val="3"/>
                <c:pt idx="0">
                  <c:v>0.35</c:v>
                </c:pt>
                <c:pt idx="1">
                  <c:v>0.35</c:v>
                </c:pt>
                <c:pt idx="2">
                  <c:v>0.3</c:v>
                </c:pt>
              </c:numCache>
            </c:numRef>
          </c:val>
        </c:ser>
        <c:dLbls>
          <c:showVal val="1"/>
        </c:dLbls>
        <c:overlap val="-25"/>
        <c:axId val="35423744"/>
        <c:axId val="35425280"/>
      </c:barChart>
      <c:catAx>
        <c:axId val="35423744"/>
        <c:scaling>
          <c:orientation val="minMax"/>
        </c:scaling>
        <c:axPos val="b"/>
        <c:majorTickMark val="none"/>
        <c:tickLblPos val="nextTo"/>
        <c:crossAx val="35425280"/>
        <c:crosses val="autoZero"/>
        <c:auto val="1"/>
        <c:lblAlgn val="ctr"/>
        <c:lblOffset val="100"/>
      </c:catAx>
      <c:valAx>
        <c:axId val="35425280"/>
        <c:scaling>
          <c:orientation val="minMax"/>
        </c:scaling>
        <c:delete val="1"/>
        <c:axPos val="l"/>
        <c:numFmt formatCode="0%" sourceLinked="1"/>
        <c:tickLblPos val="none"/>
        <c:crossAx val="35423744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Sheet1!$I$9:$I$11</c:f>
              <c:strCache>
                <c:ptCount val="3"/>
                <c:pt idx="0">
                  <c:v>სწორი პასუხი</c:v>
                </c:pt>
                <c:pt idx="1">
                  <c:v>არ ვიცი</c:v>
                </c:pt>
                <c:pt idx="2">
                  <c:v>არასწორი პასუხი</c:v>
                </c:pt>
              </c:strCache>
            </c:strRef>
          </c:cat>
          <c:val>
            <c:numRef>
              <c:f>Sheet1!$J$9:$J$11</c:f>
              <c:numCache>
                <c:formatCode>0%</c:formatCode>
                <c:ptCount val="3"/>
                <c:pt idx="0">
                  <c:v>0.75</c:v>
                </c:pt>
                <c:pt idx="1">
                  <c:v>0.17</c:v>
                </c:pt>
                <c:pt idx="2">
                  <c:v>0.08</c:v>
                </c:pt>
              </c:numCache>
            </c:numRef>
          </c:val>
        </c:ser>
        <c:dLbls>
          <c:showVal val="1"/>
        </c:dLbls>
        <c:overlap val="-25"/>
        <c:axId val="54937472"/>
        <c:axId val="55803904"/>
      </c:barChart>
      <c:catAx>
        <c:axId val="54937472"/>
        <c:scaling>
          <c:orientation val="minMax"/>
        </c:scaling>
        <c:axPos val="b"/>
        <c:majorTickMark val="none"/>
        <c:tickLblPos val="nextTo"/>
        <c:crossAx val="55803904"/>
        <c:crosses val="autoZero"/>
        <c:auto val="1"/>
        <c:lblAlgn val="ctr"/>
        <c:lblOffset val="100"/>
      </c:catAx>
      <c:valAx>
        <c:axId val="55803904"/>
        <c:scaling>
          <c:orientation val="minMax"/>
        </c:scaling>
        <c:delete val="1"/>
        <c:axPos val="l"/>
        <c:numFmt formatCode="0%" sourceLinked="1"/>
        <c:tickLblPos val="none"/>
        <c:crossAx val="54937472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'[New Microsoft Office Excel Worksheet.xlsx]Sheet1'!$H$9:$H$12</c:f>
              <c:strCache>
                <c:ptCount val="4"/>
                <c:pt idx="0">
                  <c:v>ეფექტურად მუშაობს</c:v>
                </c:pt>
                <c:pt idx="1">
                  <c:v>არც ეფექტურად, არც არაეფექტურად</c:v>
                </c:pt>
                <c:pt idx="2">
                  <c:v>ძალიან ეფექტურად</c:v>
                </c:pt>
                <c:pt idx="3">
                  <c:v>მიჭირს პასუხი</c:v>
                </c:pt>
              </c:strCache>
            </c:strRef>
          </c:cat>
          <c:val>
            <c:numRef>
              <c:f>'[New Microsoft Office Excel Worksheet.xlsx]Sheet1'!$I$9:$I$12</c:f>
              <c:numCache>
                <c:formatCode>0%</c:formatCode>
                <c:ptCount val="4"/>
                <c:pt idx="0">
                  <c:v>0.64000000000000012</c:v>
                </c:pt>
                <c:pt idx="1">
                  <c:v>0.29000000000000004</c:v>
                </c:pt>
                <c:pt idx="2">
                  <c:v>4.0000000000000008E-2</c:v>
                </c:pt>
                <c:pt idx="3">
                  <c:v>3.0000000000000002E-2</c:v>
                </c:pt>
              </c:numCache>
            </c:numRef>
          </c:val>
        </c:ser>
        <c:dLbls>
          <c:showVal val="1"/>
        </c:dLbls>
        <c:overlap val="-25"/>
        <c:axId val="36562432"/>
        <c:axId val="36563968"/>
      </c:barChart>
      <c:catAx>
        <c:axId val="36562432"/>
        <c:scaling>
          <c:orientation val="minMax"/>
        </c:scaling>
        <c:axPos val="b"/>
        <c:majorTickMark val="none"/>
        <c:tickLblPos val="nextTo"/>
        <c:crossAx val="36563968"/>
        <c:crosses val="autoZero"/>
        <c:auto val="1"/>
        <c:lblAlgn val="ctr"/>
        <c:lblOffset val="100"/>
      </c:catAx>
      <c:valAx>
        <c:axId val="36563968"/>
        <c:scaling>
          <c:orientation val="minMax"/>
        </c:scaling>
        <c:delete val="1"/>
        <c:axPos val="l"/>
        <c:numFmt formatCode="0%" sourceLinked="1"/>
        <c:tickLblPos val="none"/>
        <c:crossAx val="36562432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Sheet1!$H$10:$H$11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Sheet1!$I$10:$I$11</c:f>
              <c:numCache>
                <c:formatCode>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36784000"/>
        <c:axId val="36833152"/>
        <c:axId val="0"/>
      </c:bar3DChart>
      <c:catAx>
        <c:axId val="36784000"/>
        <c:scaling>
          <c:orientation val="minMax"/>
        </c:scaling>
        <c:axPos val="b"/>
        <c:majorTickMark val="none"/>
        <c:tickLblPos val="nextTo"/>
        <c:crossAx val="36833152"/>
        <c:crosses val="autoZero"/>
        <c:auto val="1"/>
        <c:lblAlgn val="ctr"/>
        <c:lblOffset val="100"/>
      </c:catAx>
      <c:valAx>
        <c:axId val="36833152"/>
        <c:scaling>
          <c:orientation val="minMax"/>
        </c:scaling>
        <c:delete val="1"/>
        <c:axPos val="l"/>
        <c:numFmt formatCode="0%" sourceLinked="1"/>
        <c:tickLblPos val="none"/>
        <c:crossAx val="3678400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Sheet1!$G$9:$G$12</c:f>
              <c:strCache>
                <c:ptCount val="4"/>
                <c:pt idx="0">
                  <c:v>II კურსი</c:v>
                </c:pt>
                <c:pt idx="1">
                  <c:v>I კურსი</c:v>
                </c:pt>
                <c:pt idx="2">
                  <c:v>III კურსი</c:v>
                </c:pt>
                <c:pt idx="3">
                  <c:v>IV კურსი</c:v>
                </c:pt>
              </c:strCache>
            </c:strRef>
          </c:cat>
          <c:val>
            <c:numRef>
              <c:f>Sheet1!$H$9:$H$12</c:f>
              <c:numCache>
                <c:formatCode>0%</c:formatCode>
                <c:ptCount val="4"/>
                <c:pt idx="0">
                  <c:v>0.45</c:v>
                </c:pt>
                <c:pt idx="1">
                  <c:v>0.29000000000000004</c:v>
                </c:pt>
                <c:pt idx="2">
                  <c:v>0.13</c:v>
                </c:pt>
                <c:pt idx="3">
                  <c:v>0.13</c:v>
                </c:pt>
              </c:numCache>
            </c:numRef>
          </c:val>
        </c:ser>
        <c:dLbls>
          <c:showVal val="1"/>
        </c:dLbls>
        <c:overlap val="-25"/>
        <c:axId val="27327104"/>
        <c:axId val="53555584"/>
      </c:barChart>
      <c:catAx>
        <c:axId val="27327104"/>
        <c:scaling>
          <c:orientation val="minMax"/>
        </c:scaling>
        <c:axPos val="b"/>
        <c:majorTickMark val="none"/>
        <c:tickLblPos val="nextTo"/>
        <c:crossAx val="53555584"/>
        <c:crosses val="autoZero"/>
        <c:auto val="1"/>
        <c:lblAlgn val="ctr"/>
        <c:lblOffset val="100"/>
      </c:catAx>
      <c:valAx>
        <c:axId val="53555584"/>
        <c:scaling>
          <c:orientation val="minMax"/>
        </c:scaling>
        <c:delete val="1"/>
        <c:axPos val="l"/>
        <c:numFmt formatCode="0%" sourceLinked="1"/>
        <c:tickLblPos val="none"/>
        <c:crossAx val="27327104"/>
        <c:crosses val="autoZero"/>
        <c:crossBetween val="between"/>
      </c:valAx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pieChart>
        <c:varyColors val="1"/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Sheet1!$H$9:$H$10</c:f>
              <c:strCache>
                <c:ptCount val="2"/>
                <c:pt idx="0">
                  <c:v>დიახ, მაქვს ინფორმაცია</c:v>
                </c:pt>
                <c:pt idx="1">
                  <c:v>არა, არ მაქვს ინფორმაცია</c:v>
                </c:pt>
              </c:strCache>
            </c:strRef>
          </c:cat>
          <c:val>
            <c:numRef>
              <c:f>Sheet1!$I$9:$I$10</c:f>
              <c:numCache>
                <c:formatCode>0%</c:formatCode>
                <c:ptCount val="2"/>
                <c:pt idx="0">
                  <c:v>0.81</c:v>
                </c:pt>
                <c:pt idx="1">
                  <c:v>0.19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Sheet1!$H$10:$H$11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Sheet1!$I$10:$I$11</c:f>
              <c:numCache>
                <c:formatCode>0%</c:formatCode>
                <c:ptCount val="2"/>
                <c:pt idx="0">
                  <c:v>0.97</c:v>
                </c:pt>
                <c:pt idx="1">
                  <c:v>0.03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37264000"/>
        <c:axId val="39064704"/>
        <c:axId val="0"/>
      </c:bar3DChart>
      <c:catAx>
        <c:axId val="37264000"/>
        <c:scaling>
          <c:orientation val="minMax"/>
        </c:scaling>
        <c:axPos val="b"/>
        <c:majorTickMark val="none"/>
        <c:tickLblPos val="nextTo"/>
        <c:crossAx val="39064704"/>
        <c:crosses val="autoZero"/>
        <c:auto val="1"/>
        <c:lblAlgn val="ctr"/>
        <c:lblOffset val="100"/>
      </c:catAx>
      <c:valAx>
        <c:axId val="39064704"/>
        <c:scaling>
          <c:orientation val="minMax"/>
        </c:scaling>
        <c:delete val="1"/>
        <c:axPos val="l"/>
        <c:numFmt formatCode="0%" sourceLinked="1"/>
        <c:tickLblPos val="none"/>
        <c:crossAx val="37264000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Sheet1!$F$11:$F$12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Sheet1!$G$11:$G$12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dLbls>
          <c:showVal val="1"/>
        </c:dLbls>
        <c:overlap val="-25"/>
        <c:axId val="64223872"/>
        <c:axId val="64312832"/>
      </c:barChart>
      <c:catAx>
        <c:axId val="64223872"/>
        <c:scaling>
          <c:orientation val="minMax"/>
        </c:scaling>
        <c:axPos val="b"/>
        <c:majorTickMark val="none"/>
        <c:tickLblPos val="nextTo"/>
        <c:crossAx val="64312832"/>
        <c:crosses val="autoZero"/>
        <c:auto val="1"/>
        <c:lblAlgn val="ctr"/>
        <c:lblOffset val="100"/>
      </c:catAx>
      <c:valAx>
        <c:axId val="64312832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64223872"/>
        <c:crosses val="autoZero"/>
        <c:crossBetween val="between"/>
      </c:valAx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Sheet1!$H$8:$H$10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მიჭირს პასუხის გაცემა</c:v>
                </c:pt>
              </c:strCache>
            </c:strRef>
          </c:cat>
          <c:val>
            <c:numRef>
              <c:f>Sheet1!$I$8:$I$10</c:f>
              <c:numCache>
                <c:formatCode>0%</c:formatCode>
                <c:ptCount val="3"/>
                <c:pt idx="0">
                  <c:v>0.71</c:v>
                </c:pt>
                <c:pt idx="1">
                  <c:v>0.23</c:v>
                </c:pt>
                <c:pt idx="2">
                  <c:v>0.06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37205504"/>
        <c:axId val="38974976"/>
        <c:axId val="0"/>
      </c:bar3DChart>
      <c:catAx>
        <c:axId val="37205504"/>
        <c:scaling>
          <c:orientation val="minMax"/>
        </c:scaling>
        <c:axPos val="b"/>
        <c:majorTickMark val="none"/>
        <c:tickLblPos val="nextTo"/>
        <c:crossAx val="38974976"/>
        <c:crosses val="autoZero"/>
        <c:auto val="1"/>
        <c:lblAlgn val="ctr"/>
        <c:lblOffset val="100"/>
      </c:catAx>
      <c:valAx>
        <c:axId val="38974976"/>
        <c:scaling>
          <c:orientation val="minMax"/>
        </c:scaling>
        <c:delete val="1"/>
        <c:axPos val="l"/>
        <c:numFmt formatCode="0%" sourceLinked="1"/>
        <c:tickLblPos val="none"/>
        <c:crossAx val="37205504"/>
        <c:crosses val="autoZero"/>
        <c:crossBetween val="between"/>
      </c:valAx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Sheet1!$H$10:$H$13</c:f>
              <c:strCache>
                <c:ptCount val="4"/>
                <c:pt idx="0">
                  <c:v>არ ვიცი, არ მიმიმართავს</c:v>
                </c:pt>
                <c:pt idx="1">
                  <c:v>დიახ, კმაყოფილი ვარ</c:v>
                </c:pt>
                <c:pt idx="2">
                  <c:v>არა, არ ვარ კმაყოფილი</c:v>
                </c:pt>
                <c:pt idx="3">
                  <c:v>მიჭირს პასუხის გაცემა</c:v>
                </c:pt>
              </c:strCache>
            </c:strRef>
          </c:cat>
          <c:val>
            <c:numRef>
              <c:f>Sheet1!$I$10:$I$13</c:f>
              <c:numCache>
                <c:formatCode>0%</c:formatCode>
                <c:ptCount val="4"/>
                <c:pt idx="0">
                  <c:v>0.68</c:v>
                </c:pt>
                <c:pt idx="1">
                  <c:v>0.26</c:v>
                </c:pt>
                <c:pt idx="2">
                  <c:v>0.03</c:v>
                </c:pt>
                <c:pt idx="3">
                  <c:v>0.03</c:v>
                </c:pt>
              </c:numCache>
            </c:numRef>
          </c:val>
        </c:ser>
        <c:dLbls>
          <c:showVal val="1"/>
        </c:dLbls>
        <c:shape val="box"/>
        <c:axId val="65106304"/>
        <c:axId val="65234816"/>
        <c:axId val="0"/>
      </c:bar3DChart>
      <c:catAx>
        <c:axId val="65106304"/>
        <c:scaling>
          <c:orientation val="minMax"/>
        </c:scaling>
        <c:axPos val="b"/>
        <c:majorTickMark val="none"/>
        <c:tickLblPos val="nextTo"/>
        <c:crossAx val="65234816"/>
        <c:crosses val="autoZero"/>
        <c:auto val="1"/>
        <c:lblAlgn val="ctr"/>
        <c:lblOffset val="100"/>
      </c:catAx>
      <c:valAx>
        <c:axId val="65234816"/>
        <c:scaling>
          <c:orientation val="minMax"/>
        </c:scaling>
        <c:delete val="1"/>
        <c:axPos val="l"/>
        <c:numFmt formatCode="0%" sourceLinked="1"/>
        <c:tickLblPos val="none"/>
        <c:crossAx val="65106304"/>
        <c:crosses val="autoZero"/>
        <c:crossBetween val="between"/>
      </c:valAx>
    </c:plotArea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CatName val="1"/>
            <c:showPercent val="1"/>
            <c:showLeaderLines val="1"/>
          </c:dLbls>
          <c:cat>
            <c:strRef>
              <c:f>Sheet1!$I$12:$I$13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Sheet1!$J$12:$J$13</c:f>
              <c:numCache>
                <c:formatCode>0%</c:formatCode>
                <c:ptCount val="2"/>
                <c:pt idx="0">
                  <c:v>0.57999999999999996</c:v>
                </c:pt>
                <c:pt idx="1">
                  <c:v>0.42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Sheet1!$I$10:$I$12</c:f>
              <c:strCache>
                <c:ptCount val="3"/>
                <c:pt idx="0">
                  <c:v>დიახ</c:v>
                </c:pt>
                <c:pt idx="1">
                  <c:v>ნაწილობრივ კი, ნაწილობრივ არა</c:v>
                </c:pt>
                <c:pt idx="2">
                  <c:v>არა</c:v>
                </c:pt>
              </c:strCache>
            </c:strRef>
          </c:cat>
          <c:val>
            <c:numRef>
              <c:f>Sheet1!$J$10:$J$12</c:f>
              <c:numCache>
                <c:formatCode>0%</c:formatCode>
                <c:ptCount val="3"/>
                <c:pt idx="0">
                  <c:v>0.74</c:v>
                </c:pt>
                <c:pt idx="1">
                  <c:v>0.16</c:v>
                </c:pt>
                <c:pt idx="2">
                  <c:v>0.1</c:v>
                </c:pt>
              </c:numCache>
            </c:numRef>
          </c:val>
        </c:ser>
        <c:dLbls>
          <c:showVal val="1"/>
        </c:dLbls>
        <c:overlap val="-25"/>
        <c:axId val="64277888"/>
        <c:axId val="65235968"/>
      </c:barChart>
      <c:catAx>
        <c:axId val="64277888"/>
        <c:scaling>
          <c:orientation val="minMax"/>
        </c:scaling>
        <c:axPos val="b"/>
        <c:majorTickMark val="none"/>
        <c:tickLblPos val="nextTo"/>
        <c:crossAx val="65235968"/>
        <c:crosses val="autoZero"/>
        <c:auto val="1"/>
        <c:lblAlgn val="ctr"/>
        <c:lblOffset val="100"/>
      </c:catAx>
      <c:valAx>
        <c:axId val="65235968"/>
        <c:scaling>
          <c:orientation val="minMax"/>
        </c:scaling>
        <c:delete val="1"/>
        <c:axPos val="l"/>
        <c:numFmt formatCode="0%" sourceLinked="1"/>
        <c:tickLblPos val="none"/>
        <c:crossAx val="64277888"/>
        <c:crosses val="autoZero"/>
        <c:crossBetween val="between"/>
      </c:valAx>
    </c:plotArea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Sheet1!$H$11:$H$14</c:f>
              <c:strCache>
                <c:ptCount val="4"/>
                <c:pt idx="0">
                  <c:v>მე არ მაინტერესებს</c:v>
                </c:pt>
                <c:pt idx="1">
                  <c:v>საიტი არ არის საინტერესო</c:v>
                </c:pt>
                <c:pt idx="2">
                  <c:v>მიჭირს პასუხის გაცემა</c:v>
                </c:pt>
                <c:pt idx="3">
                  <c:v>ვერ ვიღებს სათანადო ინფორმაციას</c:v>
                </c:pt>
              </c:strCache>
            </c:strRef>
          </c:cat>
          <c:val>
            <c:numRef>
              <c:f>Sheet1!$I$11:$I$14</c:f>
              <c:numCache>
                <c:formatCode>0%</c:formatCode>
                <c:ptCount val="4"/>
                <c:pt idx="0">
                  <c:v>0.34</c:v>
                </c:pt>
                <c:pt idx="1">
                  <c:v>0.33</c:v>
                </c:pt>
                <c:pt idx="2">
                  <c:v>0.25</c:v>
                </c:pt>
                <c:pt idx="3">
                  <c:v>0.08</c:v>
                </c:pt>
              </c:numCache>
            </c:numRef>
          </c:val>
        </c:ser>
        <c:dLbls>
          <c:showVal val="1"/>
        </c:dLbls>
        <c:overlap val="-25"/>
        <c:axId val="65858944"/>
        <c:axId val="65975808"/>
      </c:barChart>
      <c:catAx>
        <c:axId val="65858944"/>
        <c:scaling>
          <c:orientation val="minMax"/>
        </c:scaling>
        <c:axPos val="b"/>
        <c:majorTickMark val="none"/>
        <c:tickLblPos val="nextTo"/>
        <c:crossAx val="65975808"/>
        <c:crosses val="autoZero"/>
        <c:auto val="1"/>
        <c:lblAlgn val="ctr"/>
        <c:lblOffset val="100"/>
      </c:catAx>
      <c:valAx>
        <c:axId val="65975808"/>
        <c:scaling>
          <c:orientation val="minMax"/>
        </c:scaling>
        <c:delete val="1"/>
        <c:axPos val="l"/>
        <c:numFmt formatCode="0%" sourceLinked="1"/>
        <c:tickLblPos val="none"/>
        <c:crossAx val="6585894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dLbls>
          <c:showVal val="1"/>
        </c:dLbls>
        <c:shape val="box"/>
        <c:axId val="53562368"/>
        <c:axId val="53601024"/>
        <c:axId val="0"/>
      </c:bar3DChart>
      <c:catAx>
        <c:axId val="53562368"/>
        <c:scaling>
          <c:orientation val="minMax"/>
        </c:scaling>
        <c:axPos val="b"/>
        <c:majorTickMark val="none"/>
        <c:tickLblPos val="nextTo"/>
        <c:crossAx val="53601024"/>
        <c:crosses val="autoZero"/>
        <c:auto val="1"/>
        <c:lblAlgn val="ctr"/>
        <c:lblOffset val="100"/>
      </c:catAx>
      <c:valAx>
        <c:axId val="53601024"/>
        <c:scaling>
          <c:orientation val="minMax"/>
        </c:scaling>
        <c:delete val="1"/>
        <c:axPos val="l"/>
        <c:numFmt formatCode="0%" sourceLinked="1"/>
        <c:tickLblPos val="none"/>
        <c:crossAx val="5356236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Sheet1!$H$10:$H$13</c:f>
              <c:strCache>
                <c:ptCount val="4"/>
                <c:pt idx="0">
                  <c:v>მომწონს</c:v>
                </c:pt>
                <c:pt idx="1">
                  <c:v>ნაწილობრივ მომწონს, ნაწილობრივ არა</c:v>
                </c:pt>
                <c:pt idx="2">
                  <c:v>არ მომწონს</c:v>
                </c:pt>
                <c:pt idx="3">
                  <c:v>ძალიან მომწონს </c:v>
                </c:pt>
              </c:strCache>
            </c:strRef>
          </c:cat>
          <c:val>
            <c:numRef>
              <c:f>Sheet1!$I$10:$I$13</c:f>
              <c:numCache>
                <c:formatCode>0%</c:formatCode>
                <c:ptCount val="4"/>
                <c:pt idx="0">
                  <c:v>0.55000000000000004</c:v>
                </c:pt>
                <c:pt idx="1">
                  <c:v>0.35000000000000003</c:v>
                </c:pt>
                <c:pt idx="2">
                  <c:v>7.0000000000000021E-2</c:v>
                </c:pt>
                <c:pt idx="3">
                  <c:v>3.0000000000000002E-2</c:v>
                </c:pt>
              </c:numCache>
            </c:numRef>
          </c:val>
        </c:ser>
        <c:dLbls>
          <c:showVal val="1"/>
        </c:dLbls>
        <c:overlap val="-25"/>
        <c:axId val="54546432"/>
        <c:axId val="54547968"/>
      </c:barChart>
      <c:catAx>
        <c:axId val="54546432"/>
        <c:scaling>
          <c:orientation val="minMax"/>
        </c:scaling>
        <c:axPos val="b"/>
        <c:majorTickMark val="none"/>
        <c:tickLblPos val="nextTo"/>
        <c:crossAx val="54547968"/>
        <c:crosses val="autoZero"/>
        <c:auto val="1"/>
        <c:lblAlgn val="ctr"/>
        <c:lblOffset val="100"/>
      </c:catAx>
      <c:valAx>
        <c:axId val="54547968"/>
        <c:scaling>
          <c:orientation val="minMax"/>
        </c:scaling>
        <c:delete val="1"/>
        <c:axPos val="l"/>
        <c:numFmt formatCode="0%" sourceLinked="1"/>
        <c:tickLblPos val="none"/>
        <c:crossAx val="5454643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Sheet1!$G$9:$G$12</c:f>
              <c:strCache>
                <c:ptCount val="4"/>
                <c:pt idx="0">
                  <c:v>სრულადაა დაცული</c:v>
                </c:pt>
                <c:pt idx="1">
                  <c:v>ნაწილობრივ დაცულია, ნაწილობრივ არა</c:v>
                </c:pt>
                <c:pt idx="2">
                  <c:v>მიჭირს პასუხის გაცემა</c:v>
                </c:pt>
                <c:pt idx="3">
                  <c:v>საერთოდ არ არის დაცული</c:v>
                </c:pt>
              </c:strCache>
            </c:strRef>
          </c:cat>
          <c:val>
            <c:numRef>
              <c:f>Sheet1!$H$9:$H$12</c:f>
              <c:numCache>
                <c:formatCode>0%</c:formatCode>
                <c:ptCount val="4"/>
                <c:pt idx="0">
                  <c:v>0.48000000000000004</c:v>
                </c:pt>
                <c:pt idx="1">
                  <c:v>0.42000000000000004</c:v>
                </c:pt>
                <c:pt idx="2">
                  <c:v>7.0000000000000021E-2</c:v>
                </c:pt>
                <c:pt idx="3">
                  <c:v>3.0000000000000002E-2</c:v>
                </c:pt>
              </c:numCache>
            </c:numRef>
          </c:val>
        </c:ser>
        <c:dLbls>
          <c:showVal val="1"/>
        </c:dLbls>
        <c:overlap val="-25"/>
        <c:axId val="54572160"/>
        <c:axId val="54573696"/>
      </c:barChart>
      <c:catAx>
        <c:axId val="54572160"/>
        <c:scaling>
          <c:orientation val="minMax"/>
        </c:scaling>
        <c:axPos val="b"/>
        <c:majorTickMark val="none"/>
        <c:tickLblPos val="nextTo"/>
        <c:crossAx val="54573696"/>
        <c:crosses val="autoZero"/>
        <c:auto val="1"/>
        <c:lblAlgn val="ctr"/>
        <c:lblOffset val="100"/>
      </c:catAx>
      <c:valAx>
        <c:axId val="54573696"/>
        <c:scaling>
          <c:orientation val="minMax"/>
        </c:scaling>
        <c:delete val="1"/>
        <c:axPos val="l"/>
        <c:numFmt formatCode="0%" sourceLinked="1"/>
        <c:tickLblPos val="none"/>
        <c:crossAx val="5457216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Sheet1!$H$9:$H$11</c:f>
              <c:strCache>
                <c:ptCount val="3"/>
                <c:pt idx="0">
                  <c:v>საშუალო</c:v>
                </c:pt>
                <c:pt idx="1">
                  <c:v>მაღალი</c:v>
                </c:pt>
                <c:pt idx="2">
                  <c:v>დაბალი</c:v>
                </c:pt>
              </c:strCache>
            </c:strRef>
          </c:cat>
          <c:val>
            <c:numRef>
              <c:f>Sheet1!$I$9:$I$11</c:f>
              <c:numCache>
                <c:formatCode>0%</c:formatCode>
                <c:ptCount val="3"/>
                <c:pt idx="0">
                  <c:v>0.65000000000000013</c:v>
                </c:pt>
                <c:pt idx="1">
                  <c:v>0.32000000000000006</c:v>
                </c:pt>
                <c:pt idx="2">
                  <c:v>3.0000000000000002E-2</c:v>
                </c:pt>
              </c:numCache>
            </c:numRef>
          </c:val>
        </c:ser>
        <c:dLbls>
          <c:showVal val="1"/>
        </c:dLbls>
        <c:overlap val="-25"/>
        <c:axId val="54479104"/>
        <c:axId val="54484992"/>
      </c:barChart>
      <c:catAx>
        <c:axId val="54479104"/>
        <c:scaling>
          <c:orientation val="minMax"/>
        </c:scaling>
        <c:axPos val="b"/>
        <c:majorTickMark val="none"/>
        <c:tickLblPos val="nextTo"/>
        <c:crossAx val="54484992"/>
        <c:crosses val="autoZero"/>
        <c:auto val="1"/>
        <c:lblAlgn val="ctr"/>
        <c:lblOffset val="100"/>
      </c:catAx>
      <c:valAx>
        <c:axId val="54484992"/>
        <c:scaling>
          <c:orientation val="minMax"/>
        </c:scaling>
        <c:delete val="1"/>
        <c:axPos val="l"/>
        <c:numFmt formatCode="0%" sourceLinked="1"/>
        <c:tickLblPos val="none"/>
        <c:crossAx val="54479104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Sheet1!$H$9:$H$12</c:f>
              <c:strCache>
                <c:ptCount val="4"/>
                <c:pt idx="0">
                  <c:v>ძირითადად იყენებენ</c:v>
                </c:pt>
                <c:pt idx="1">
                  <c:v>ნაწილობრივ იყენებენ, ნაწილობრივ არა</c:v>
                </c:pt>
                <c:pt idx="2">
                  <c:v>საერთოდ არ იყენებენ</c:v>
                </c:pt>
                <c:pt idx="3">
                  <c:v>მიჭირს პასუხის გაცემა</c:v>
                </c:pt>
              </c:strCache>
            </c:strRef>
          </c:cat>
          <c:val>
            <c:numRef>
              <c:f>Sheet1!$I$9:$I$12</c:f>
              <c:numCache>
                <c:formatCode>0%</c:formatCode>
                <c:ptCount val="4"/>
                <c:pt idx="0">
                  <c:v>0.64000000000000012</c:v>
                </c:pt>
                <c:pt idx="1">
                  <c:v>0.26</c:v>
                </c:pt>
                <c:pt idx="2">
                  <c:v>7.0000000000000021E-2</c:v>
                </c:pt>
                <c:pt idx="3">
                  <c:v>3.0000000000000002E-2</c:v>
                </c:pt>
              </c:numCache>
            </c:numRef>
          </c:val>
        </c:ser>
        <c:dLbls>
          <c:showVal val="1"/>
        </c:dLbls>
        <c:overlap val="-25"/>
        <c:axId val="54500736"/>
        <c:axId val="54518912"/>
      </c:barChart>
      <c:catAx>
        <c:axId val="54500736"/>
        <c:scaling>
          <c:orientation val="minMax"/>
        </c:scaling>
        <c:axPos val="b"/>
        <c:majorTickMark val="none"/>
        <c:tickLblPos val="nextTo"/>
        <c:crossAx val="54518912"/>
        <c:crosses val="autoZero"/>
        <c:auto val="1"/>
        <c:lblAlgn val="ctr"/>
        <c:lblOffset val="100"/>
      </c:catAx>
      <c:valAx>
        <c:axId val="54518912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54500736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Sheet1!$G$9:$G$11</c:f>
              <c:strCache>
                <c:ptCount val="3"/>
                <c:pt idx="0">
                  <c:v>დიახ მაქვს</c:v>
                </c:pt>
                <c:pt idx="1">
                  <c:v>არა არც ერთი საგნის სილაბუსი არ მაქვს</c:v>
                </c:pt>
                <c:pt idx="2">
                  <c:v>ზოგი საგნის მაქვს, ზოგის არა</c:v>
                </c:pt>
              </c:strCache>
            </c:strRef>
          </c:cat>
          <c:val>
            <c:numRef>
              <c:f>Sheet1!$H$9:$H$11</c:f>
              <c:numCache>
                <c:formatCode>0%</c:formatCode>
                <c:ptCount val="3"/>
                <c:pt idx="0">
                  <c:v>0.58000000000000007</c:v>
                </c:pt>
                <c:pt idx="1">
                  <c:v>0.23</c:v>
                </c:pt>
                <c:pt idx="2">
                  <c:v>0.19</c:v>
                </c:pt>
              </c:numCache>
            </c:numRef>
          </c:val>
        </c:ser>
        <c:dLbls>
          <c:showVal val="1"/>
        </c:dLbls>
        <c:overlap val="-25"/>
        <c:axId val="54682752"/>
        <c:axId val="54684288"/>
      </c:barChart>
      <c:catAx>
        <c:axId val="54682752"/>
        <c:scaling>
          <c:orientation val="minMax"/>
        </c:scaling>
        <c:axPos val="b"/>
        <c:majorTickMark val="none"/>
        <c:tickLblPos val="nextTo"/>
        <c:crossAx val="54684288"/>
        <c:crosses val="autoZero"/>
        <c:auto val="1"/>
        <c:lblAlgn val="ctr"/>
        <c:lblOffset val="100"/>
      </c:catAx>
      <c:valAx>
        <c:axId val="54684288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54682752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Sheet1!$H$9:$H$11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მიჭირს პასუხის გაცემა</c:v>
                </c:pt>
              </c:strCache>
            </c:strRef>
          </c:cat>
          <c:val>
            <c:numRef>
              <c:f>Sheet1!$I$9:$I$11</c:f>
              <c:numCache>
                <c:formatCode>0%</c:formatCode>
                <c:ptCount val="3"/>
                <c:pt idx="0">
                  <c:v>0.92</c:v>
                </c:pt>
                <c:pt idx="1">
                  <c:v>4.0000000000000008E-2</c:v>
                </c:pt>
                <c:pt idx="2">
                  <c:v>4.0000000000000008E-2</c:v>
                </c:pt>
              </c:numCache>
            </c:numRef>
          </c:val>
        </c:ser>
        <c:dLbls>
          <c:showVal val="1"/>
        </c:dLbls>
        <c:overlap val="-25"/>
        <c:axId val="54692096"/>
        <c:axId val="54706176"/>
      </c:barChart>
      <c:catAx>
        <c:axId val="54692096"/>
        <c:scaling>
          <c:orientation val="minMax"/>
        </c:scaling>
        <c:axPos val="b"/>
        <c:majorTickMark val="none"/>
        <c:tickLblPos val="nextTo"/>
        <c:crossAx val="54706176"/>
        <c:crosses val="autoZero"/>
        <c:auto val="1"/>
        <c:lblAlgn val="ctr"/>
        <c:lblOffset val="100"/>
      </c:catAx>
      <c:valAx>
        <c:axId val="54706176"/>
        <c:scaling>
          <c:orientation val="minMax"/>
        </c:scaling>
        <c:delete val="1"/>
        <c:axPos val="l"/>
        <c:numFmt formatCode="0%" sourceLinked="1"/>
        <c:tickLblPos val="none"/>
        <c:crossAx val="54692096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1447800"/>
          </a:xfrm>
        </p:spPr>
        <p:txBody>
          <a:bodyPr>
            <a:normAutofit/>
          </a:bodyPr>
          <a:lstStyle/>
          <a:p>
            <a:pPr algn="ctr"/>
            <a:r>
              <a:rPr lang="ka-GE" dirty="0" smtClean="0"/>
              <a:t>განათლების მეცნიერებათა ფაკულტეტი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dirty="0" smtClean="0"/>
              <a:t>ოქტომბერი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b="1" dirty="0" smtClean="0"/>
              <a:t>მუშაობს თუ არა ლექტორი სილაბუსის მიხედვით?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მიგიმართავთ თუ არა თქვენი ლექტორებისათვის  სილაბუსით  გათვალისწინებული  დამატებითი კონსულტაციების მისაღებად?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/>
              <a:t>გიწევენ თუ არა ლექტორები სილაბუსით გათვალისწინებულ დამატებით კონსულტაციებს?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/>
              <a:t>სილაბუსებში ლექტორების მიერ მითითებული ლიტერატურა არის თუ არა თელავის უნივერსიტეტის ბიბლიოთეკაში?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რა მიზეზით არ გაქვთ ეს სილაბუსი / სილაბუსები?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უნივერსიტეტში სწავლის მანძილზე, რამდენჯერ გქონდათ შეხვედრა თქვენი ფაკულტეტის დეკანთან?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რა ჰქვია მას?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200" b="1" dirty="0" smtClean="0"/>
              <a:t/>
            </a:r>
            <a:br>
              <a:rPr lang="ka-GE" sz="2200" b="1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400" b="1" dirty="0" smtClean="0"/>
              <a:t>უნივერსიტეტში სწავლის მანძილზე, რამდენჯერ გქონდათ შეხვედრა თქვენი ფაკულტეტის ხარისხის უზრუნველყოფის სამსახურის წარმომადგენელთან?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ka-GE" sz="2400" b="1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ka-GE" sz="2800" b="1" dirty="0" smtClean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რა ჰქვია მას?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რამდენად ეფექტურად მუშაობს უნივერსიტეტის დღევანდელი ადმინისტრაცია?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კვლევის დეტალები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ka-GE" sz="3200" dirty="0" smtClean="0"/>
              <a:t>კვლევის ჩატარების თარიღი:</a:t>
            </a:r>
            <a:r>
              <a:rPr lang="en-US" sz="3200" dirty="0" smtClean="0"/>
              <a:t> </a:t>
            </a:r>
            <a:r>
              <a:rPr lang="ka-GE" sz="3200" dirty="0" smtClean="0"/>
              <a:t>24 – 28 ოქტომბერი</a:t>
            </a:r>
            <a:endParaRPr lang="en-US" sz="3200" dirty="0" smtClean="0"/>
          </a:p>
          <a:p>
            <a:endParaRPr lang="ka-GE" sz="3200" dirty="0" smtClean="0"/>
          </a:p>
          <a:p>
            <a:r>
              <a:rPr lang="ka-GE" sz="3200" dirty="0" smtClean="0"/>
              <a:t>კვლევა ჩაატარა 2 ინტერვიუერმა;</a:t>
            </a:r>
            <a:endParaRPr lang="en-US" sz="3200" dirty="0" smtClean="0"/>
          </a:p>
          <a:p>
            <a:endParaRPr lang="ka-GE" sz="3200" dirty="0" smtClean="0"/>
          </a:p>
          <a:p>
            <a:r>
              <a:rPr lang="ka-GE" sz="3200" dirty="0" smtClean="0"/>
              <a:t>კვლევის მეთოდი: რაოდენობრივი კვლევა, პირისპირ ინტერვიუ;</a:t>
            </a:r>
            <a:endParaRPr lang="en-US" sz="3200" dirty="0" smtClean="0"/>
          </a:p>
          <a:p>
            <a:endParaRPr lang="ka-GE" sz="3200" dirty="0" smtClean="0"/>
          </a:p>
          <a:p>
            <a:r>
              <a:rPr lang="ka-GE" sz="3200" dirty="0" smtClean="0"/>
              <a:t>გენერალური ერთობლიობა</a:t>
            </a:r>
            <a:r>
              <a:rPr lang="en-US" sz="3200" dirty="0" smtClean="0"/>
              <a:t>: </a:t>
            </a:r>
            <a:r>
              <a:rPr lang="ka-GE" sz="3200" dirty="0" smtClean="0"/>
              <a:t>თელავის სახელმწიფო უნივერსიტეტის განათლების მეცნიერებათა ფაკულტეტის სტუდენტები;</a:t>
            </a:r>
            <a:endParaRPr lang="en-US" sz="3200" dirty="0" smtClean="0"/>
          </a:p>
          <a:p>
            <a:endParaRPr lang="ka-GE" sz="3200" dirty="0" smtClean="0"/>
          </a:p>
          <a:p>
            <a:r>
              <a:rPr lang="ka-GE" sz="3200" dirty="0" smtClean="0"/>
              <a:t>შერჩევითი ერთობლიობა: 38 სტუდენტი</a:t>
            </a:r>
            <a:r>
              <a:rPr lang="en-US" sz="3200" dirty="0" smtClean="0"/>
              <a:t>.</a:t>
            </a:r>
            <a:endParaRPr lang="ka-GE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პირადად თქვენთვის, მისაღებია თუ არა, რომ ლექციაზე დასწრება შეფასდეს კონკრეტული ქულით?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გაქვთ თუ არა ინფორმაცია რა კრიტერიუმების გათვალისწინებით ხდება სტიპენდიების დანიშვნა ჩვენს უნივერსიტეტში?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3200" b="1" dirty="0" smtClean="0"/>
              <a:t>სარგებლობთ, თუ არა უნივერსიტეტის ბიბლიოთეკის ლიტერატურით?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კმაყოფილი ხართ თუ არა უნივერსიტეტის ბიბლიოთეკის თანამშრომლების მიერ გაწეული მომსახურებით?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/>
              <a:t>ზოგადად გაქვთ თუ არა ინფორმაცია, თელავის უნივერსიტეტში არსებული გაცვლითი პროგრამების შესახებ?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ka-GE" sz="2800" b="1" dirty="0" smtClean="0"/>
              <a:t>კმაყოფილი </a:t>
            </a:r>
            <a:r>
              <a:rPr lang="ka-GE" sz="2800" b="1" dirty="0" smtClean="0"/>
              <a:t>ხართ თუ არა უნივერსიტეტის საერთაშორისო ურთიერთობების სამსახურის თანამშრომლების მიერ გაწეული კონსულტაციით?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შედიხართ თუ არა უნივერსიტეტის ოფიციალურ ვებ-გვერდზე ინფორმაციის მისაღებად?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იღებთ თუ არა ამომწურავ ინფორმაციას უნივერსიტეტის ოფიციალური საიტიდან?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3200" b="1" dirty="0" smtClean="0"/>
              <a:t>რატომ არ შედიხართ უნივერსიტეტის ოფიციალურ ვებ-გვერდზე?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ka-GE" sz="5400" dirty="0" smtClean="0"/>
              <a:t>დიდი მადლობა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algn="ctr"/>
            <a:r>
              <a:rPr lang="en-US" dirty="0" err="1" smtClean="0"/>
              <a:t>რესპონდენტის</a:t>
            </a:r>
            <a:r>
              <a:rPr lang="en-US" dirty="0" smtClean="0"/>
              <a:t> </a:t>
            </a:r>
            <a:r>
              <a:rPr lang="en-US" dirty="0" err="1" smtClean="0"/>
              <a:t>სქესი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რომელ კურსზე სწავლობთ?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/>
              <a:t>ზოგადად, რამდენად მოგწონთ ან რამდენად არ მოგწონთ თელავის სახელმწიფო უნივერსიტეტში სწავლა?</a:t>
            </a:r>
            <a:r>
              <a:rPr lang="ka-GE" sz="2800" dirty="0" smtClean="0"/>
              <a:t>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როგორ თვლით, დაცულია თუ არა ამჟამად თქვენი, როგორც სტუდენტის უფლებები თელავის სახელმწიფო უნივერსიტეტში?</a:t>
            </a:r>
            <a:r>
              <a:rPr lang="ka-GE" sz="2800" dirty="0" smtClean="0"/>
              <a:t>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როგორ შეაფასებდით სწავლის ხარისხს თელავის სახელმწიფო უნივერსიტეტში?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რამდენად იყენებენ ლექტორები სწავლის ისეთ თანამედროვე მეთოდიკას, როგორებიცაა პრეზენტაცია, ჯგუფური მუშაობა, გუნდური მუშაობა, ვიზუალური მასალის დემონსტრირება?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გაქვთ თუ არა ყველა იმ საგნის სილაბუსი, რომლებსაც ამ სემესტრში სწავლობთ?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161</TotalTime>
  <Words>286</Words>
  <Application>Microsoft Office PowerPoint</Application>
  <PresentationFormat>On-screen Show (4:3)</PresentationFormat>
  <Paragraphs>44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Median</vt:lpstr>
      <vt:lpstr>განათლების მეცნიერებათა ფაკულტეტი</vt:lpstr>
      <vt:lpstr>კვლევის დეტალები</vt:lpstr>
      <vt:lpstr>რესპონდენტის სქესი </vt:lpstr>
      <vt:lpstr>რომელ კურსზე სწავლობთ?</vt:lpstr>
      <vt:lpstr>ზოგადად, რამდენად მოგწონთ ან რამდენად არ მოგწონთ თელავის სახელმწიფო უნივერსიტეტში სწავლა? </vt:lpstr>
      <vt:lpstr>როგორ თვლით, დაცულია თუ არა ამჟამად თქვენი, როგორც სტუდენტის უფლებები თელავის სახელმწიფო უნივერსიტეტში? </vt:lpstr>
      <vt:lpstr>როგორ შეაფასებდით სწავლის ხარისხს თელავის სახელმწიფო უნივერსიტეტში? </vt:lpstr>
      <vt:lpstr>რამდენად იყენებენ ლექტორები სწავლის ისეთ თანამედროვე მეთოდიკას, როგორებიცაა პრეზენტაცია, ჯგუფური მუშაობა, გუნდური მუშაობა, ვიზუალური მასალის დემონსტრირება?</vt:lpstr>
      <vt:lpstr>გაქვთ თუ არა ყველა იმ საგნის სილაბუსი, რომლებსაც ამ სემესტრში სწავლობთ? </vt:lpstr>
      <vt:lpstr>მუშაობს თუ არა ლექტორი სილაბუსის მიხედვით?</vt:lpstr>
      <vt:lpstr>მიგიმართავთ თუ არა თქვენი ლექტორებისათვის  სილაბუსით  გათვალისწინებული  დამატებითი კონსულტაციების მისაღებად?</vt:lpstr>
      <vt:lpstr>გიწევენ თუ არა ლექტორები სილაბუსით გათვალისწინებულ დამატებით კონსულტაციებს?</vt:lpstr>
      <vt:lpstr>სილაბუსებში ლექტორების მიერ მითითებული ლიტერატურა არის თუ არა თელავის უნივერსიტეტის ბიბლიოთეკაში?</vt:lpstr>
      <vt:lpstr>რა მიზეზით არ გაქვთ ეს სილაბუსი / სილაბუსები? </vt:lpstr>
      <vt:lpstr>უნივერსიტეტში სწავლის მანძილზე, რამდენჯერ გქონდათ შეხვედრა თქვენი ფაკულტეტის დეკანთან?</vt:lpstr>
      <vt:lpstr>რა ჰქვია მას?</vt:lpstr>
      <vt:lpstr>   უნივერსიტეტში სწავლის მანძილზე, რამდენჯერ გქონდათ შეხვედრა თქვენი ფაკულტეტის ხარისხის უზრუნველყოფის სამსახურის წარმომადგენელთან?     </vt:lpstr>
      <vt:lpstr>რა ჰქვია მას?</vt:lpstr>
      <vt:lpstr>რამდენად ეფექტურად მუშაობს უნივერსიტეტის დღევანდელი ადმინისტრაცია? </vt:lpstr>
      <vt:lpstr>პირადად თქვენთვის, მისაღებია თუ არა, რომ ლექციაზე დასწრება შეფასდეს კონკრეტული ქულით?</vt:lpstr>
      <vt:lpstr>გაქვთ თუ არა ინფორმაცია რა კრიტერიუმების გათვალისწინებით ხდება სტიპენდიების დანიშვნა ჩვენს უნივერსიტეტში?</vt:lpstr>
      <vt:lpstr>სარგებლობთ, თუ არა უნივერსიტეტის ბიბლიოთეკის ლიტერატურით?</vt:lpstr>
      <vt:lpstr>კმაყოფილი ხართ თუ არა უნივერსიტეტის ბიბლიოთეკის თანამშრომლების მიერ გაწეული მომსახურებით?</vt:lpstr>
      <vt:lpstr>ზოგადად გაქვთ თუ არა ინფორმაცია, თელავის უნივერსიტეტში არსებული გაცვლითი პროგრამების შესახებ?</vt:lpstr>
      <vt:lpstr> კმაყოფილი ხართ თუ არა უნივერსიტეტის საერთაშორისო ურთიერთობების სამსახურის თანამშრომლების მიერ გაწეული კონსულტაციით? </vt:lpstr>
      <vt:lpstr>შედიხართ თუ არა უნივერსიტეტის ოფიციალურ ვებ-გვერდზე ინფორმაციის მისაღებად?</vt:lpstr>
      <vt:lpstr>იღებთ თუ არა ამომწურავ ინფორმაციას უნივერსიტეტის ოფიციალური საიტიდან?</vt:lpstr>
      <vt:lpstr>რატომ არ შედიხართ უნივერსიტეტის ოფიციალურ ვებ-გვერდზე?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განათლების მეცნიერებათა ფაკულტეტი</dc:title>
  <dc:creator>computer</dc:creator>
  <cp:lastModifiedBy>computer</cp:lastModifiedBy>
  <cp:revision>19</cp:revision>
  <dcterms:created xsi:type="dcterms:W3CDTF">2006-08-16T00:00:00Z</dcterms:created>
  <dcterms:modified xsi:type="dcterms:W3CDTF">2013-10-29T10:25:21Z</dcterms:modified>
</cp:coreProperties>
</file>